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2"/>
  </p:notesMasterIdLst>
  <p:sldIdLst>
    <p:sldId id="257" r:id="rId5"/>
    <p:sldId id="267" r:id="rId6"/>
    <p:sldId id="269" r:id="rId7"/>
    <p:sldId id="270" r:id="rId8"/>
    <p:sldId id="271" r:id="rId9"/>
    <p:sldId id="272" r:id="rId10"/>
    <p:sldId id="297" r:id="rId11"/>
    <p:sldId id="295" r:id="rId12"/>
    <p:sldId id="293" r:id="rId13"/>
    <p:sldId id="273" r:id="rId14"/>
    <p:sldId id="266" r:id="rId15"/>
    <p:sldId id="268" r:id="rId16"/>
    <p:sldId id="276" r:id="rId17"/>
    <p:sldId id="277" r:id="rId18"/>
    <p:sldId id="275" r:id="rId19"/>
    <p:sldId id="299" r:id="rId20"/>
    <p:sldId id="274" r:id="rId21"/>
  </p:sldIdLst>
  <p:sldSz cx="12192000" cy="6858000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F1EB"/>
    <a:srgbClr val="0C49E0"/>
    <a:srgbClr val="BE2834"/>
    <a:srgbClr val="6FF7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06" autoAdjust="0"/>
    <p:restoredTop sz="72925" autoAdjust="0"/>
  </p:normalViewPr>
  <p:slideViewPr>
    <p:cSldViewPr snapToGrid="0">
      <p:cViewPr varScale="1">
        <p:scale>
          <a:sx n="117" d="100"/>
          <a:sy n="117" d="100"/>
        </p:scale>
        <p:origin x="159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60410C5D-EFA8-4E5F-B3E8-14958F5B9CBA}" type="datetimeFigureOut">
              <a:rPr lang="en-US" smtClean="0"/>
              <a:t>1/20/2026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5013" y="1173163"/>
            <a:ext cx="5632450" cy="3168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518204"/>
            <a:ext cx="5681980" cy="3696712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E55DEEBF-2505-4DC8-86E0-258042D38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435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&lt;Notes&gt;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b="1" dirty="0"/>
              <a:t>pandas</a:t>
            </a:r>
            <a:r>
              <a:rPr lang="en-US" dirty="0"/>
              <a:t> is an open-source data analysis and manipulation library. It’s built on top of </a:t>
            </a:r>
            <a:r>
              <a:rPr lang="en-US" b="1" dirty="0"/>
              <a:t>NumPy</a:t>
            </a:r>
            <a:r>
              <a:rPr lang="en-US" dirty="0"/>
              <a:t> and provides fast, flexible, and expressive tools for working with structured data.</a:t>
            </a:r>
          </a:p>
          <a:p>
            <a:br>
              <a:rPr lang="en-US" dirty="0"/>
            </a:br>
            <a:r>
              <a:rPr lang="en-US" dirty="0"/>
              <a:t>Here’s what makes pandas useful:</a:t>
            </a:r>
          </a:p>
          <a:p>
            <a:r>
              <a:rPr lang="en-US" b="1" dirty="0"/>
              <a:t>Data structures</a:t>
            </a:r>
            <a:r>
              <a:rPr lang="en-US" dirty="0"/>
              <a:t>:</a:t>
            </a:r>
          </a:p>
          <a:p>
            <a:r>
              <a:rPr lang="en-US" b="1" dirty="0"/>
              <a:t>Series</a:t>
            </a:r>
            <a:r>
              <a:rPr lang="en-US" dirty="0"/>
              <a:t> → a one-dimensional labeled array (like a column in Excel).</a:t>
            </a:r>
          </a:p>
          <a:p>
            <a:r>
              <a:rPr lang="en-US" b="1" dirty="0" err="1"/>
              <a:t>DataFrame</a:t>
            </a:r>
            <a:r>
              <a:rPr lang="en-US" dirty="0"/>
              <a:t> → a two-dimensional labeled table (like a spreadsheet or SQL table).</a:t>
            </a:r>
          </a:p>
          <a:p>
            <a:r>
              <a:rPr lang="en-US" b="1" dirty="0"/>
              <a:t>Core capabilities</a:t>
            </a:r>
            <a:r>
              <a:rPr lang="en-US" dirty="0"/>
              <a:t>:</a:t>
            </a:r>
          </a:p>
          <a:p>
            <a:r>
              <a:rPr lang="en-US" dirty="0"/>
              <a:t>Reading and writing data from multiple formats (CSV, Excel, SQL, JSON, Parquet, etc.).</a:t>
            </a:r>
          </a:p>
          <a:p>
            <a:r>
              <a:rPr lang="en-US" dirty="0"/>
              <a:t>Data cleaning (handling missing values, duplicates, type conversion).</a:t>
            </a:r>
          </a:p>
          <a:p>
            <a:r>
              <a:rPr lang="en-US" dirty="0"/>
              <a:t>Data transformation (filtering, grouping, merging, joining).</a:t>
            </a:r>
          </a:p>
          <a:p>
            <a:r>
              <a:rPr lang="en-US" dirty="0"/>
              <a:t>Statistical and time-series analysis.</a:t>
            </a:r>
          </a:p>
          <a:p>
            <a:r>
              <a:rPr lang="en-US" dirty="0"/>
              <a:t>Easy integration with visualization libraries (like Matplotlib or Seaborn).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6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interquartile range (IQR) is a measure of statistical dispersion, representing the range within which the central 50% of the data points fall. It is calculated by subtracting the first quartile (Q1) from the third quartile (Q3):</a:t>
            </a:r>
          </a:p>
          <a:p>
            <a:endParaRPr lang="en-US" dirty="0"/>
          </a:p>
          <a:p>
            <a:r>
              <a:rPr lang="en-US" dirty="0"/>
              <a:t>\text{IQR} = Q3 - Q1</a:t>
            </a:r>
          </a:p>
          <a:p>
            <a:endParaRPr lang="en-US" dirty="0"/>
          </a:p>
          <a:p>
            <a:r>
              <a:rPr lang="en-US" dirty="0"/>
              <a:t>Where:</a:t>
            </a:r>
          </a:p>
          <a:p>
            <a:r>
              <a:rPr lang="en-US" dirty="0"/>
              <a:t>	•	Q1 (First Quartile) is the 25th percentile, meaning 25% of the data is below this value.</a:t>
            </a:r>
          </a:p>
          <a:p>
            <a:r>
              <a:rPr lang="en-US" dirty="0"/>
              <a:t>	•	Q3 (Third Quartile) is the 75th percentile, meaning 75% of the data is below this value.</a:t>
            </a:r>
          </a:p>
          <a:p>
            <a:r>
              <a:rPr lang="en-US" dirty="0"/>
              <a:t>The IQR is useful for identifying the spread of the middle portion of the data, and it helps detect outliers. Data points that fall below  Q1 - 1.5 \times \text{IQR}  or above  Q3 + 1.5 \times \text{IQR}  are often considered outliers.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76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pandas.pydata.org</a:t>
            </a:r>
            <a:r>
              <a:rPr lang="en-US" dirty="0"/>
              <a:t>/</a:t>
            </a:r>
            <a:r>
              <a:rPr lang="en-US" dirty="0" err="1"/>
              <a:t>Pandas_Cheat_Sheet.pdf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5DEEBF-2505-4DC8-86E0-258042D3808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53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9C35B-7FCA-4820-96CF-7A07428D141B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961D6-EA4B-4BC1-9368-58B3B3DFB6E4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ACD8E-F0B7-4458-9AAA-2644029419D2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501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451113"/>
            <a:ext cx="11029615" cy="45242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E4058-D781-4C6C-9684-F447CF6B3601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871FE-B239-4808-9BEE-61F89448C14F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AC05C-234E-4136-8C47-FF654E6B6864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8C090-6300-4200-964F-EFF219631C6A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F502E-6B8C-467A-9787-57A79BACE203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1B64B-9CED-4E9E-BAE2-62F9B08AE730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A1915E85-D6A4-47BE-BA72-24FFAE6BFC33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F91AE-E540-456F-BDA6-6972932B32A8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99F8ABD-A758-48A5-999C-085808217707}" type="datetime1">
              <a:rPr lang="en-US" smtClean="0"/>
              <a:t>1/20/2026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76680F-15D4-6415-D4A1-498D4EEE20A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73306" y="5930473"/>
            <a:ext cx="1354843" cy="53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n.wikipedia.org/wiki/Scikit-lear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59894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Data Science Tools, Part 2: Pandas, Matplotlib</a:t>
            </a:r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50" name="Rectangle 1049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026" name="Picture 2" descr="What is Pandas? — Geo-Python site documentation">
            <a:extLst>
              <a:ext uri="{FF2B5EF4-FFF2-40B4-BE49-F238E27FC236}">
                <a16:creationId xmlns:a16="http://schemas.microsoft.com/office/drawing/2014/main" id="{5556F47C-5B06-213D-90BA-3DC7779B5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8733" y="2174716"/>
            <a:ext cx="5486400" cy="323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earn Matplotlib from Beginner to Advanced | Udemy">
            <a:extLst>
              <a:ext uri="{FF2B5EF4-FFF2-40B4-BE49-F238E27FC236}">
                <a16:creationId xmlns:a16="http://schemas.microsoft.com/office/drawing/2014/main" id="{2C5BE9D5-73A1-4671-CE5A-6E778AA7EA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7" y="2242553"/>
            <a:ext cx="54864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BA08D-9C2D-259B-1FBC-CAD52FB2E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06513"/>
            <a:ext cx="101644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73E91-C873-4181-AE1D-BE6A987C1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Iris Flower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47A3E-AE4C-27CA-EC8F-DCC5DC99F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42779"/>
            <a:ext cx="3990807" cy="4772058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 </a:t>
            </a:r>
            <a:r>
              <a:rPr lang="en-US" b="1" i="1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Iris</a:t>
            </a:r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flower data set </a:t>
            </a:r>
            <a:r>
              <a:rPr lang="en-US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was</a:t>
            </a:r>
            <a:r>
              <a:rPr lang="en-US" b="1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made famous by the British statistician and biologist Ronald Fisher in 1936. 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is sometimes called Anderson’s Iris data set because Edgar Anderson collected the data to quantify the morphologic variation of Iris flowers of three related species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dataset contains a set of 150 records with five attributes: sepal length, sepal width, petal length, petal width and species.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The iris data set is widely used for teaching machine learning. The dataset is included in Python in the machine learning library </a:t>
            </a:r>
            <a:r>
              <a:rPr lang="en-US" b="0" i="0" u="none" strike="noStrike" dirty="0">
                <a:effectLst/>
                <a:latin typeface="Arial" panose="020B0604020202020204" pitchFamily="34" charset="0"/>
                <a:hlinkClick r:id="rId2" tooltip="Scikit-learn"/>
              </a:rPr>
              <a:t>scikit-learn</a:t>
            </a:r>
            <a:r>
              <a:rPr lang="en-US" u="none" strike="noStrike" dirty="0">
                <a:solidFill>
                  <a:srgbClr val="202122"/>
                </a:solidFill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689AD-30E2-E53A-A90C-48813FEE1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B2BF65-3775-A55C-CD1F-5A57FFC6CBA8}"/>
              </a:ext>
            </a:extLst>
          </p:cNvPr>
          <p:cNvSpPr txBox="1"/>
          <p:nvPr/>
        </p:nvSpPr>
        <p:spPr>
          <a:xfrm>
            <a:off x="851720" y="6283310"/>
            <a:ext cx="609845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en.wikipedia.org</a:t>
            </a:r>
            <a:r>
              <a:rPr lang="en-US" sz="1200" dirty="0"/>
              <a:t>/wiki/</a:t>
            </a:r>
            <a:r>
              <a:rPr lang="en-US" sz="1200" dirty="0" err="1"/>
              <a:t>Iris_flower_data_set#External_links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440FBF-96B6-3F72-CCF5-4A628A733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831" y="3743936"/>
            <a:ext cx="4606771" cy="294894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449DAD3-071D-6CEE-42DC-9D3864FFEB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19600" y="571476"/>
            <a:ext cx="7772400" cy="312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67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5C124-1933-1B0A-BF74-96434E317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Groupby General Concept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1EE12-3E79-1B4D-982B-D3B0E63C4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B08A22-AA96-1D87-4903-36EE80A31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1" y="1627459"/>
            <a:ext cx="9311813" cy="467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74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E5CDF-610F-C284-1AAE-2C57EAEE4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Quiz: How much do you now know about Pandas?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1A93C-1BD9-F889-874C-F0704D0B2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5863852" cy="4524237"/>
          </a:xfrm>
        </p:spPr>
        <p:txBody>
          <a:bodyPr>
            <a:normAutofit/>
          </a:bodyPr>
          <a:lstStyle/>
          <a:p>
            <a:r>
              <a:rPr lang="en-US" sz="2800" dirty="0"/>
              <a:t>What is Python Pandas?</a:t>
            </a:r>
          </a:p>
          <a:p>
            <a:r>
              <a:rPr lang="en-US" sz="2800" dirty="0"/>
              <a:t>How is a Pandas </a:t>
            </a:r>
            <a:r>
              <a:rPr lang="en-US" sz="2800" dirty="0" err="1"/>
              <a:t>DataFrame</a:t>
            </a:r>
            <a:r>
              <a:rPr lang="en-US" sz="2800" dirty="0"/>
              <a:t> different than a NumPy array?</a:t>
            </a:r>
          </a:p>
          <a:p>
            <a:r>
              <a:rPr lang="en-US" sz="2800" dirty="0"/>
              <a:t>Name three unique operations (i.e., methods) you can do with Pandas?</a:t>
            </a:r>
          </a:p>
          <a:p>
            <a:r>
              <a:rPr lang="en-US" sz="2800" dirty="0"/>
              <a:t>How do you read from or write to a csv file using Pandas?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8A844-32A5-A134-6C20-8C5232C6D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Picture 6" descr="A person with a backpack and thumb up&#10;&#10;Description automatically generated">
            <a:extLst>
              <a:ext uri="{FF2B5EF4-FFF2-40B4-BE49-F238E27FC236}">
                <a16:creationId xmlns:a16="http://schemas.microsoft.com/office/drawing/2014/main" id="{97F00892-84CC-A476-75C9-CC8A9001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317" y="1899676"/>
            <a:ext cx="4524238" cy="452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9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CFCA8-B74F-3B30-0CDD-0F318C1F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Matplotlib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72B68-C0B1-B225-AB26-3BC5AD049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2502B1-5AB7-9332-A605-498A17A48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239" y="977243"/>
            <a:ext cx="5514808" cy="50282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35E7A7-391A-FCF3-19A1-77917B1B8699}"/>
              </a:ext>
            </a:extLst>
          </p:cNvPr>
          <p:cNvSpPr txBox="1"/>
          <p:nvPr/>
        </p:nvSpPr>
        <p:spPr>
          <a:xfrm>
            <a:off x="581190" y="1293664"/>
            <a:ext cx="5514808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Matplotlib is a popular Python library used for creating static, animated, and interactive visualizations. Matplotlib can produce a variety of plots, such as:</a:t>
            </a:r>
          </a:p>
          <a:p>
            <a:endParaRPr lang="en-US" sz="2000" dirty="0">
              <a:solidFill>
                <a:srgbClr val="0E0E0E"/>
              </a:solidFill>
              <a:effectLst/>
              <a:latin typeface=".SF NS"/>
            </a:endParaRP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Line plots</a:t>
            </a: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Bar charts</a:t>
            </a: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Scatter plots</a:t>
            </a: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Histograms</a:t>
            </a: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Pie charts</a:t>
            </a:r>
          </a:p>
          <a:p>
            <a:pPr lvl="1"/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• 3D plots</a:t>
            </a:r>
          </a:p>
          <a:p>
            <a:pPr lvl="1"/>
            <a:endParaRPr lang="en-US" sz="2000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sz="2000" dirty="0">
                <a:solidFill>
                  <a:srgbClr val="0E0E0E"/>
                </a:solidFill>
                <a:effectLst/>
                <a:latin typeface=".SF NS"/>
              </a:rPr>
              <a:t>It works closely with other libraries like NumPy for numerical computations and Pandas for handling data structures. </a:t>
            </a:r>
          </a:p>
        </p:txBody>
      </p:sp>
    </p:spTree>
    <p:extLst>
      <p:ext uri="{BB962C8B-B14F-4D97-AF65-F5344CB8AC3E}">
        <p14:creationId xmlns:p14="http://schemas.microsoft.com/office/powerpoint/2010/main" val="3190260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F423B-FE6F-2A7A-2DB9-A39B74F37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seaborn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0851C-60F4-D39B-FCD7-BBC2D3ABE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1113"/>
            <a:ext cx="4889500" cy="4972801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Seaborn is a Python data visualization library built on top of Matplotlib, designed to make it easier to create informative and aesthetically pleasing statistical graphics. </a:t>
            </a:r>
          </a:p>
          <a:p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Seaborn integrates closely with Pandas data structures, which makes it especially powerful for working with data frames and structured data.</a:t>
            </a:r>
          </a:p>
          <a:p>
            <a:r>
              <a:rPr lang="en-US" sz="1800" b="1" dirty="0">
                <a:solidFill>
                  <a:srgbClr val="0E0E0E"/>
                </a:solidFill>
                <a:effectLst/>
                <a:latin typeface=".SF NS"/>
              </a:rPr>
              <a:t>Plot Types</a:t>
            </a:r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: Seaborn supports many types of plots, such as: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Line plots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Bar plots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Scatter plots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Heatmaps</a:t>
            </a:r>
          </a:p>
          <a:p>
            <a:pPr lvl="1"/>
            <a:r>
              <a:rPr lang="en-US" sz="1800" b="1" dirty="0">
                <a:solidFill>
                  <a:srgbClr val="0E0E0E"/>
                </a:solidFill>
                <a:effectLst/>
                <a:latin typeface=".SF NS"/>
              </a:rPr>
              <a:t>Pair plots  (My favorite!)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Box plots</a:t>
            </a:r>
          </a:p>
          <a:p>
            <a:pPr lvl="1"/>
            <a:r>
              <a:rPr lang="en-US" sz="1800" dirty="0">
                <a:solidFill>
                  <a:srgbClr val="0E0E0E"/>
                </a:solidFill>
                <a:effectLst/>
                <a:latin typeface=".SF NS"/>
              </a:rPr>
              <a:t>Violin plots</a:t>
            </a:r>
          </a:p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600EE-93A7-BC33-6DFA-4ECACB66A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338DFE-C40D-8666-E1D6-FCD8E5FC4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9336" y="977243"/>
            <a:ext cx="4889500" cy="2527300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FB86B075-1623-D4BF-F452-D326B5F56E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4"/>
          <a:stretch/>
        </p:blipFill>
        <p:spPr bwMode="auto">
          <a:xfrm>
            <a:off x="6227688" y="3896614"/>
            <a:ext cx="3573616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567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341BB-61BC-19D3-879F-B1941B162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and Whisker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AF65B-AD32-3E79-BDA0-43DFB973F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4816718" cy="497280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A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boxplot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is a standardized way of displaying the distribution of data based on a five-number summary: minimum, first quartile (Q1), median, third quartile (Q3), and maximum. It helps to show the spread and skewness of the data, highlighting potential outliers.</a:t>
            </a:r>
          </a:p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Key Elements :</a:t>
            </a:r>
            <a:endParaRPr 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1.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Box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Spans from Q1 to Q3 (the interquartile range, IQR).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2.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Median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A line inside the box showing the middle of the dataset.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3.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Whiskers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Lines extending from Q1 to the minimum and Q3 to the maximum values within 1.5 times the IQR.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Times New Roman" panose="02020603050405020304" pitchFamily="18" charset="0"/>
              </a:rPr>
              <a:t>4.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Outliers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Data points that fall outside the whiskers.</a:t>
            </a:r>
          </a:p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By combining these elements, a box plot quickly provides insights into the data’s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distribution, variability, and any unusual observations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(like outliers).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9E10A-5CDB-712B-4422-A5C037D5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C73398-9C15-C484-8A57-6AF08DC2B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077" y="1252330"/>
            <a:ext cx="4368800" cy="28194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D1543EB-4223-9398-BFC2-5555C6331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6490" y="4366213"/>
            <a:ext cx="2846438" cy="2240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513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984C-02F1-5FD9-03F8-4CAAE0BE6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118" y="2964425"/>
            <a:ext cx="7451763" cy="929149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54A73-4DC0-133A-2852-E26E61237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546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4BAEB-FF9D-B20D-2A91-B85D6B385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commonly used Pandas Operations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CE21F-250D-BD78-D0B2-4D84FB775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067C9E-1929-9DA6-294D-56709B8FC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1481308"/>
            <a:ext cx="5041490" cy="39094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2D13F6-2A7B-D13C-E151-BCAFB3C020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796" y="1481308"/>
            <a:ext cx="5927210" cy="44885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51A863-BA1B-E41B-7E84-6865A96DFBB4}"/>
              </a:ext>
            </a:extLst>
          </p:cNvPr>
          <p:cNvSpPr txBox="1"/>
          <p:nvPr/>
        </p:nvSpPr>
        <p:spPr>
          <a:xfrm>
            <a:off x="528486" y="5600490"/>
            <a:ext cx="6098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pandas.pydata.org</a:t>
            </a:r>
            <a:r>
              <a:rPr lang="en-US" dirty="0"/>
              <a:t>/</a:t>
            </a:r>
            <a:r>
              <a:rPr lang="en-US" dirty="0" err="1"/>
              <a:t>Pandas_Cheat_Sheet.pdf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37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E5CDF-610F-C284-1AAE-2C57EAEE4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Pre-Quiz: How much do you already know about Pandas?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1A93C-1BD9-F889-874C-F0704D0B2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5863852" cy="452423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What is python pandas?</a:t>
            </a:r>
          </a:p>
          <a:p>
            <a:r>
              <a:rPr lang="en-US" sz="2400" dirty="0"/>
              <a:t>How is a pandas </a:t>
            </a:r>
            <a:r>
              <a:rPr lang="en-US" sz="2400" dirty="0" err="1"/>
              <a:t>DataFrame</a:t>
            </a:r>
            <a:r>
              <a:rPr lang="en-US" sz="2400" dirty="0"/>
              <a:t> different than a NumPy array?</a:t>
            </a:r>
          </a:p>
          <a:p>
            <a:r>
              <a:rPr lang="en-US" sz="2400" dirty="0"/>
              <a:t>Name three unique operations (i.e., methods) you can do with pandas?</a:t>
            </a:r>
          </a:p>
          <a:p>
            <a:r>
              <a:rPr lang="en-US" sz="2400" dirty="0"/>
              <a:t>How do you read from or write to a csv file using pandas?</a:t>
            </a:r>
          </a:p>
          <a:p>
            <a:r>
              <a:rPr lang="en-US" sz="2400" dirty="0"/>
              <a:t>Keep this Quiz and see if you can fill-in any missing questions during the discussion today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8A844-32A5-A134-6C20-8C5232C6D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Picture 5" descr="A person sitting at a desk with a computer and a book&#10;&#10;Description automatically generated">
            <a:extLst>
              <a:ext uri="{FF2B5EF4-FFF2-40B4-BE49-F238E27FC236}">
                <a16:creationId xmlns:a16="http://schemas.microsoft.com/office/drawing/2014/main" id="{8BF7B2D3-7F35-4929-0921-6D35ED7BB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006" y="1451113"/>
            <a:ext cx="4972801" cy="49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0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89FE8-344B-B6A8-15CA-10A856DD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3695839" cy="553452"/>
          </a:xfrm>
        </p:spPr>
        <p:txBody>
          <a:bodyPr/>
          <a:lstStyle/>
          <a:p>
            <a:r>
              <a:rPr lang="en-US" dirty="0"/>
              <a:t>What is Pandas?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7F4FC-8516-A578-A55E-DEA97EA7F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7E5D62-BB9E-D5B5-ECCD-FEA89FE262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037171"/>
          </a:xfrm>
        </p:spPr>
        <p:txBody>
          <a:bodyPr>
            <a:normAutofit/>
          </a:bodyPr>
          <a:lstStyle/>
          <a:p>
            <a:r>
              <a:rPr lang="en-US" sz="2400" dirty="0"/>
              <a:t>Think of </a:t>
            </a:r>
            <a:r>
              <a:rPr lang="en-US" sz="2400" b="1" dirty="0"/>
              <a:t>pandas</a:t>
            </a:r>
            <a:r>
              <a:rPr lang="en-US" sz="2400" dirty="0"/>
              <a:t> as </a:t>
            </a:r>
            <a:r>
              <a:rPr lang="en-US" sz="2400" b="1" dirty="0"/>
              <a:t>Excel for Python</a:t>
            </a:r>
            <a:r>
              <a:rPr lang="en-US" sz="2400" dirty="0"/>
              <a:t>.</a:t>
            </a:r>
          </a:p>
          <a:p>
            <a:r>
              <a:rPr lang="en-US" sz="2400" dirty="0"/>
              <a:t>If you’ve ever used </a:t>
            </a:r>
            <a:r>
              <a:rPr lang="en-US" sz="2400" b="1" dirty="0"/>
              <a:t>Excel</a:t>
            </a:r>
            <a:r>
              <a:rPr lang="en-US" sz="2400" dirty="0"/>
              <a:t> or </a:t>
            </a:r>
            <a:r>
              <a:rPr lang="en-US" sz="2400" b="1" dirty="0"/>
              <a:t>Google Sheets</a:t>
            </a:r>
            <a:r>
              <a:rPr lang="en-US" sz="2400" dirty="0"/>
              <a:t> — adding columns, filtering rows, making summaries — pandas does the same, but with </a:t>
            </a:r>
            <a:r>
              <a:rPr lang="en-US" sz="2400" b="1" dirty="0"/>
              <a:t>code</a:t>
            </a:r>
            <a:r>
              <a:rPr lang="en-US" sz="2400" dirty="0"/>
              <a:t>.</a:t>
            </a:r>
          </a:p>
        </p:txBody>
      </p:sp>
      <p:pic>
        <p:nvPicPr>
          <p:cNvPr id="2050" name="Picture 2" descr="Excel Spreadsheet - Screen Components, How To Use &amp; Format?">
            <a:extLst>
              <a:ext uri="{FF2B5EF4-FFF2-40B4-BE49-F238E27FC236}">
                <a16:creationId xmlns:a16="http://schemas.microsoft.com/office/drawing/2014/main" id="{FCD711EA-F76E-CB6A-AE72-9C30696E9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767" y="997576"/>
            <a:ext cx="4242619" cy="2287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1D0BD5-BD83-154F-F7AC-0B86DAA03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5766" y="3572836"/>
            <a:ext cx="4242619" cy="280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6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9FC54-7369-3CFA-D735-F10E8D0F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770E8-72C0-8685-E6C7-9C8D07360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6955234" cy="4524237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Open-Source software library written for Python</a:t>
            </a:r>
          </a:p>
          <a:p>
            <a:r>
              <a:rPr lang="en-US" sz="2400" dirty="0"/>
              <a:t>Pandas derived from the term “</a:t>
            </a:r>
            <a:r>
              <a:rPr lang="en-US" sz="2400" b="1" dirty="0"/>
              <a:t>pan</a:t>
            </a:r>
            <a:r>
              <a:rPr lang="en-US" sz="2400" dirty="0"/>
              <a:t>el </a:t>
            </a:r>
            <a:r>
              <a:rPr lang="en-US" sz="2400" b="1" dirty="0"/>
              <a:t>da</a:t>
            </a:r>
            <a:r>
              <a:rPr lang="en-US" sz="2400" dirty="0"/>
              <a:t>ta” from econometrics</a:t>
            </a:r>
          </a:p>
          <a:p>
            <a:r>
              <a:rPr lang="en-US" sz="2400" dirty="0"/>
              <a:t>Data structures and operations for manipulating numerical tables and time series</a:t>
            </a:r>
          </a:p>
          <a:p>
            <a:r>
              <a:rPr lang="en-US" sz="2400" dirty="0" err="1"/>
              <a:t>DataFrame</a:t>
            </a:r>
            <a:r>
              <a:rPr lang="en-US" sz="2400" dirty="0"/>
              <a:t> is a 2-Dimensional structure built as a combination of Series arrays with a shared index</a:t>
            </a:r>
          </a:p>
          <a:p>
            <a:r>
              <a:rPr lang="en-US" sz="2400" dirty="0"/>
              <a:t>Built on NumPy</a:t>
            </a:r>
          </a:p>
          <a:p>
            <a:r>
              <a:rPr lang="en-US" sz="2400" dirty="0"/>
              <a:t>Originally released 11 Jan 2008. The current stable release is </a:t>
            </a:r>
            <a:r>
              <a:rPr lang="en-US" sz="2400" b="1" dirty="0"/>
              <a:t>version 2.3.2</a:t>
            </a:r>
            <a:r>
              <a:rPr lang="en-US" sz="2400" dirty="0"/>
              <a:t>, released August 21, 2025.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97528F-6DF3-35DC-A719-92F3C134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pic>
        <p:nvPicPr>
          <p:cNvPr id="5" name="Picture 2" descr="What is Pandas? — Geo-Python site documentation">
            <a:extLst>
              <a:ext uri="{FF2B5EF4-FFF2-40B4-BE49-F238E27FC236}">
                <a16:creationId xmlns:a16="http://schemas.microsoft.com/office/drawing/2014/main" id="{AADA0807-B529-E4C9-9ADD-203B2CABD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94"/>
          <a:stretch/>
        </p:blipFill>
        <p:spPr bwMode="auto">
          <a:xfrm>
            <a:off x="6887497" y="1208162"/>
            <a:ext cx="3647169" cy="4646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6E6571-C78D-2B63-6B4D-B974F24BC948}"/>
              </a:ext>
            </a:extLst>
          </p:cNvPr>
          <p:cNvSpPr txBox="1"/>
          <p:nvPr/>
        </p:nvSpPr>
        <p:spPr>
          <a:xfrm>
            <a:off x="581192" y="5975350"/>
            <a:ext cx="609845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en.wikipedia.org</a:t>
            </a:r>
            <a:r>
              <a:rPr lang="en-US" sz="1400" dirty="0"/>
              <a:t>/wiki/Pandas_(software)</a:t>
            </a:r>
          </a:p>
        </p:txBody>
      </p:sp>
    </p:spTree>
    <p:extLst>
      <p:ext uri="{BB962C8B-B14F-4D97-AF65-F5344CB8AC3E}">
        <p14:creationId xmlns:p14="http://schemas.microsoft.com/office/powerpoint/2010/main" val="3283539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57929-2424-6C6A-48AF-3AA072E1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AE8EE-FD7A-E027-0929-3FFA9CD07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5008446" cy="47047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A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pandas Series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is a one-dimensional labeled array, capable of holding data of any type (integers, floats, strings, Python objects, etc.). </a:t>
            </a:r>
          </a:p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Key features of a pandas Series:</a:t>
            </a:r>
          </a:p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Indexing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Each element in the Series has a corresponding index, which allows for easy access and manipulation of data. Default is numeric indexing.</a:t>
            </a:r>
          </a:p>
          <a:p>
            <a:pPr marL="0" indent="0">
              <a:buNone/>
            </a:pP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•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Homogeneous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: The Series can hold elements of the same type (though mixed types are possible, but uncommon and not recommended practice).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88802-E75C-B02F-00D1-E6230B2F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BB8FF4-598F-61E1-4E35-4081A785A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354" y="1451113"/>
            <a:ext cx="5835445" cy="377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34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35379-A01C-05AB-109D-E0D2DA24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Pandas Dataframe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D5F77-4E57-28D2-DA02-057101C3C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451113"/>
            <a:ext cx="6291556" cy="45242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Defined as multiple </a:t>
            </a:r>
            <a:r>
              <a:rPr lang="en-US" b="1" dirty="0"/>
              <a:t>Series</a:t>
            </a:r>
            <a:r>
              <a:rPr lang="en-US" dirty="0"/>
              <a:t> objects that share an index</a:t>
            </a:r>
          </a:p>
          <a:p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A 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Pandas </a:t>
            </a:r>
            <a:r>
              <a:rPr lang="en-US" b="1" dirty="0" err="1">
                <a:solidFill>
                  <a:srgbClr val="0E0E0E"/>
                </a:solidFill>
                <a:effectLst/>
                <a:latin typeface=".SF NS"/>
              </a:rPr>
              <a:t>DataFrame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is a two-dimensional, labeled data structure in Python, similar to a table or spreadsheet, that stores data in rows and columns. Each column in a </a:t>
            </a:r>
            <a:r>
              <a:rPr lang="en-US" dirty="0" err="1">
                <a:solidFill>
                  <a:srgbClr val="0E0E0E"/>
                </a:solidFill>
                <a:effectLst/>
                <a:latin typeface=".SF NS"/>
              </a:rPr>
              <a:t>DataFrame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can have a different data type (e.g., integers, floats, strings, etc.).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Key features of a </a:t>
            </a:r>
            <a:r>
              <a:rPr lang="en-US" b="1" dirty="0" err="1">
                <a:solidFill>
                  <a:srgbClr val="0E0E0E"/>
                </a:solidFill>
                <a:effectLst/>
                <a:latin typeface=".SF NS"/>
              </a:rPr>
              <a:t>DataFrame</a:t>
            </a:r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:</a:t>
            </a:r>
            <a:endParaRPr 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Rows and Columns: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Like a table, with rows representing individual records and columns representing variables or features.</a:t>
            </a:r>
          </a:p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Labels: 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Rows and columns can have labels (names), making it easy to access, slice, or manipulate data. </a:t>
            </a:r>
            <a:r>
              <a:rPr lang="en-US" dirty="0">
                <a:solidFill>
                  <a:srgbClr val="0E0E0E"/>
                </a:solidFill>
                <a:latin typeface=".SF NS"/>
              </a:rPr>
              <a:t>Index and Column for row/column labels</a:t>
            </a:r>
            <a:endParaRPr lang="en-US" dirty="0">
              <a:solidFill>
                <a:srgbClr val="0E0E0E"/>
              </a:solidFill>
              <a:effectLst/>
              <a:latin typeface=".SF NS"/>
            </a:endParaRPr>
          </a:p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Data Handling: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It can handle missing data and supports arithmetic operations, data filtering, aggregation, and transformation.</a:t>
            </a:r>
          </a:p>
          <a:p>
            <a:r>
              <a:rPr lang="en-US" b="1" dirty="0">
                <a:solidFill>
                  <a:srgbClr val="0E0E0E"/>
                </a:solidFill>
                <a:effectLst/>
                <a:latin typeface=".SF NS"/>
              </a:rPr>
              <a:t>Data Input/Output:</a:t>
            </a:r>
            <a:r>
              <a:rPr lang="en-US" dirty="0">
                <a:solidFill>
                  <a:srgbClr val="0E0E0E"/>
                </a:solidFill>
                <a:effectLst/>
                <a:latin typeface=".SF NS"/>
              </a:rPr>
              <a:t> Can read and write data from various file formats (e.g., CSV, Excel, SQL, etc.).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8F214-2D3F-C52C-0AF9-75D05681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E79E3-03AB-BFB9-E539-0A289C40A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414" y="1217659"/>
            <a:ext cx="4965905" cy="475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220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57871-5BEA-E844-1EC2-69C71BEAB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7DDA3-C98D-D607-FDF0-4C96ACCC2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1113"/>
            <a:ext cx="11029615" cy="4846448"/>
          </a:xfrm>
        </p:spPr>
        <p:txBody>
          <a:bodyPr>
            <a:normAutofit/>
          </a:bodyPr>
          <a:lstStyle/>
          <a:p>
            <a:r>
              <a:rPr lang="en-US" sz="1800" b="1" i="1" dirty="0"/>
              <a:t>Subsetting data</a:t>
            </a:r>
            <a:r>
              <a:rPr lang="en-US" sz="1800" dirty="0"/>
              <a:t> involves choosing specific rows and columns from a </a:t>
            </a:r>
            <a:r>
              <a:rPr lang="en-US" sz="1800" dirty="0" err="1"/>
              <a:t>dataframe</a:t>
            </a:r>
            <a:r>
              <a:rPr lang="en-US" sz="1800" dirty="0"/>
              <a:t> according to labels, indices, and slices.</a:t>
            </a:r>
          </a:p>
          <a:p>
            <a:r>
              <a:rPr lang="en-US" sz="1800" dirty="0"/>
              <a:t>A single column can be selected by using the label of the desired column. Ex: Using the country dataset assigned to the variable country, the Population column can be selected using the country['Population'] or </a:t>
            </a:r>
            <a:r>
              <a:rPr lang="en-US" sz="1800" dirty="0" err="1"/>
              <a:t>country.Population</a:t>
            </a:r>
            <a:r>
              <a:rPr lang="en-US" sz="1800" dirty="0"/>
              <a:t>. Multiple columns can also be selected by using an array of strings. Ex: country[['Name', 'Population']]</a:t>
            </a:r>
          </a:p>
          <a:p>
            <a:r>
              <a:rPr lang="en-US" sz="1800" dirty="0"/>
              <a:t>The </a:t>
            </a:r>
            <a:r>
              <a:rPr lang="en-US" sz="1800" dirty="0" err="1"/>
              <a:t>iloc</a:t>
            </a:r>
            <a:r>
              <a:rPr lang="en-US" sz="1800" dirty="0"/>
              <a:t>(</a:t>
            </a:r>
            <a:r>
              <a:rPr lang="en-US" sz="1800" dirty="0" err="1"/>
              <a:t>x,y</a:t>
            </a:r>
            <a:r>
              <a:rPr lang="en-US" sz="1800" dirty="0"/>
              <a:t>) method for a </a:t>
            </a:r>
            <a:r>
              <a:rPr lang="en-US" sz="1800" dirty="0" err="1"/>
              <a:t>dataframe</a:t>
            </a:r>
            <a:r>
              <a:rPr lang="en-US" sz="1800" dirty="0"/>
              <a:t> is used to select an individual element using an index location, where x is the row and y is the column. Ex: </a:t>
            </a:r>
            <a:r>
              <a:rPr lang="en-US" sz="1800" dirty="0" err="1"/>
              <a:t>country.iloc</a:t>
            </a:r>
            <a:r>
              <a:rPr lang="en-US" sz="1800" dirty="0"/>
              <a:t>[0,1] returns the element in row 0 and column 1. The colon character : is used in slice notation to select multiple rows or columns. Ex: </a:t>
            </a:r>
            <a:r>
              <a:rPr lang="en-US" sz="1800" dirty="0" err="1"/>
              <a:t>country.iloc</a:t>
            </a:r>
            <a:r>
              <a:rPr lang="en-US" sz="1800" dirty="0"/>
              <a:t>[:5,1:3] returns rows before row 5 and columns 1 thru 2.</a:t>
            </a:r>
          </a:p>
          <a:p>
            <a:r>
              <a:rPr lang="en-US" sz="1800" dirty="0"/>
              <a:t>The loc(</a:t>
            </a:r>
            <a:r>
              <a:rPr lang="en-US" sz="1800" dirty="0" err="1"/>
              <a:t>x,y</a:t>
            </a:r>
            <a:r>
              <a:rPr lang="en-US" sz="1800" dirty="0"/>
              <a:t>) method can also be used to subset data, but y, in this case, is an array of column labels, instead of an integer or a range of integers. Ex: Both </a:t>
            </a:r>
            <a:r>
              <a:rPr lang="en-US" sz="1800" dirty="0" err="1"/>
              <a:t>country.iloc</a:t>
            </a:r>
            <a:r>
              <a:rPr lang="en-US" sz="1800" dirty="0"/>
              <a:t>[:7,1:3] and </a:t>
            </a:r>
            <a:r>
              <a:rPr lang="en-US" sz="1800" dirty="0" err="1"/>
              <a:t>country.loc</a:t>
            </a:r>
            <a:r>
              <a:rPr lang="en-US" sz="1800" dirty="0"/>
              <a:t>[:6,['</a:t>
            </a:r>
            <a:r>
              <a:rPr lang="en-US" sz="1800" dirty="0" err="1"/>
              <a:t>Continent','Population</a:t>
            </a:r>
            <a:r>
              <a:rPr lang="en-US" sz="1800" dirty="0"/>
              <a:t>']] give the same results.</a:t>
            </a:r>
            <a:br>
              <a:rPr lang="en-US" sz="1800" b="1" dirty="0"/>
            </a:br>
            <a:endParaRPr lang="en-US" sz="1800" b="1" dirty="0"/>
          </a:p>
          <a:p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8E2ED-0C13-A699-E758-D88388F0B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4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5E299-8E29-E77A-DAD8-711B2EE51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A6A6F-B43F-C629-F4B9-676AA2E12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Comparison and logical operators can be used to subset data. When these operators are used, only rows for which the expression is true will be returned. Ex: country[country['Population'] &gt; 100000] will display rows whose 'Population' column values are greater than 100,000.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9504D6-1659-B7B4-1D87-FA164073F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479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1CA95-E0BC-48B5-948A-ECC494EB4D84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1192" y="1373706"/>
            <a:ext cx="10418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There are several methods to deal with missing values in the data frame: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217149"/>
              </p:ext>
            </p:extLst>
          </p:nvPr>
        </p:nvGraphicFramePr>
        <p:xfrm>
          <a:off x="1738886" y="1956747"/>
          <a:ext cx="8431134" cy="4274502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5649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66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82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err="1"/>
                        <a:t>df.method</a:t>
                      </a:r>
                      <a:r>
                        <a:rPr lang="en-US" sz="2400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804">
                <a:tc>
                  <a:txBody>
                    <a:bodyPr/>
                    <a:lstStyle/>
                    <a:p>
                      <a:r>
                        <a:rPr lang="en-US" dirty="0" err="1"/>
                        <a:t>dropna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Drop missing observations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3804">
                <a:tc>
                  <a:txBody>
                    <a:bodyPr/>
                    <a:lstStyle/>
                    <a:p>
                      <a:r>
                        <a:rPr lang="en-US" dirty="0" err="1"/>
                        <a:t>dropna</a:t>
                      </a:r>
                      <a:r>
                        <a:rPr lang="en-US" dirty="0"/>
                        <a:t>(how='all')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Drop observations where all cells is 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003">
                <a:tc>
                  <a:txBody>
                    <a:bodyPr/>
                    <a:lstStyle/>
                    <a:p>
                      <a:r>
                        <a:rPr lang="en-US" dirty="0" err="1"/>
                        <a:t>dropna</a:t>
                      </a:r>
                      <a:r>
                        <a:rPr lang="en-US" dirty="0"/>
                        <a:t>(axis=1, how='all')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Drop column if all the values are</a:t>
                      </a:r>
                      <a:r>
                        <a:rPr lang="en-US" baseline="0" dirty="0"/>
                        <a:t> missing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2803">
                <a:tc>
                  <a:txBody>
                    <a:bodyPr/>
                    <a:lstStyle/>
                    <a:p>
                      <a:r>
                        <a:rPr lang="en-US" dirty="0" err="1"/>
                        <a:t>dropna</a:t>
                      </a:r>
                      <a:r>
                        <a:rPr lang="en-US" dirty="0"/>
                        <a:t>(thresh = 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Drop rows that contain less than 5 non-missing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2803">
                <a:tc>
                  <a:txBody>
                    <a:bodyPr/>
                    <a:lstStyle/>
                    <a:p>
                      <a:r>
                        <a:rPr lang="en-US" dirty="0" err="1"/>
                        <a:t>fillna</a:t>
                      </a:r>
                      <a:r>
                        <a:rPr lang="en-US" dirty="0"/>
                        <a:t>(0)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Replace missing values with zeros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1503">
                <a:tc>
                  <a:txBody>
                    <a:bodyPr/>
                    <a:lstStyle/>
                    <a:p>
                      <a:r>
                        <a:rPr lang="en-US" dirty="0" err="1"/>
                        <a:t>isnull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True if the value is missing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01503">
                <a:tc>
                  <a:txBody>
                    <a:bodyPr/>
                    <a:lstStyle/>
                    <a:p>
                      <a:r>
                        <a:rPr lang="en-US" dirty="0" err="1"/>
                        <a:t>notnull</a:t>
                      </a:r>
                      <a:r>
                        <a:rPr lang="en-US" dirty="0"/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Returns True for non-missing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20602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16c05727-aa75-4e4a-9b5f-8a80a1165891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40701</TotalTime>
  <Words>1685</Words>
  <Application>Microsoft Office PowerPoint</Application>
  <PresentationFormat>Widescreen</PresentationFormat>
  <Paragraphs>143</Paragraphs>
  <Slides>17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.SF NS</vt:lpstr>
      <vt:lpstr>Arial</vt:lpstr>
      <vt:lpstr>Calibri</vt:lpstr>
      <vt:lpstr>Franklin Gothic Book</vt:lpstr>
      <vt:lpstr>Franklin Gothic Demi</vt:lpstr>
      <vt:lpstr>Times New Roman</vt:lpstr>
      <vt:lpstr>Wingdings 2</vt:lpstr>
      <vt:lpstr>DividendVTI</vt:lpstr>
      <vt:lpstr>Data Science Tools, Part 2: Pandas, Matplotlib</vt:lpstr>
      <vt:lpstr>Pre-Quiz: How much do you already know about Pandas?</vt:lpstr>
      <vt:lpstr>What is Pandas?</vt:lpstr>
      <vt:lpstr>Pandas Definition</vt:lpstr>
      <vt:lpstr>Pandas Series</vt:lpstr>
      <vt:lpstr>Pandas Dataframe</vt:lpstr>
      <vt:lpstr>Subsetting Data</vt:lpstr>
      <vt:lpstr>Conditional Filtering</vt:lpstr>
      <vt:lpstr>Missing Values</vt:lpstr>
      <vt:lpstr>Iris Flower Data Set</vt:lpstr>
      <vt:lpstr>Groupby General Concept</vt:lpstr>
      <vt:lpstr>Quiz: How much do you now know about Pandas?</vt:lpstr>
      <vt:lpstr>Matplotlib</vt:lpstr>
      <vt:lpstr>seaborn</vt:lpstr>
      <vt:lpstr>Box and Whisker Plot</vt:lpstr>
      <vt:lpstr>appendix</vt:lpstr>
      <vt:lpstr>Most commonly used Pandas Operations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Data Science Lifecycle</dc:title>
  <dc:creator>Scott Toborg</dc:creator>
  <cp:lastModifiedBy>Jake Rhodes</cp:lastModifiedBy>
  <cp:revision>19</cp:revision>
  <cp:lastPrinted>2023-09-06T17:16:28Z</cp:lastPrinted>
  <dcterms:created xsi:type="dcterms:W3CDTF">2023-08-21T23:41:59Z</dcterms:created>
  <dcterms:modified xsi:type="dcterms:W3CDTF">2026-01-20T18:14:56Z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